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3"/>
  </p:notesMasterIdLst>
  <p:sldIdLst>
    <p:sldId id="256" r:id="rId3"/>
    <p:sldId id="343" r:id="rId4"/>
    <p:sldId id="320" r:id="rId5"/>
    <p:sldId id="340" r:id="rId6"/>
    <p:sldId id="341" r:id="rId7"/>
    <p:sldId id="361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2" r:id="rId26"/>
    <p:sldId id="327" r:id="rId27"/>
    <p:sldId id="326" r:id="rId28"/>
    <p:sldId id="328" r:id="rId29"/>
    <p:sldId id="329" r:id="rId30"/>
    <p:sldId id="342" r:id="rId31"/>
    <p:sldId id="330" r:id="rId32"/>
    <p:sldId id="331" r:id="rId33"/>
    <p:sldId id="363" r:id="rId34"/>
    <p:sldId id="323" r:id="rId35"/>
    <p:sldId id="324" r:id="rId36"/>
    <p:sldId id="332" r:id="rId37"/>
    <p:sldId id="334" r:id="rId38"/>
    <p:sldId id="335" r:id="rId39"/>
    <p:sldId id="336" r:id="rId40"/>
    <p:sldId id="337" r:id="rId41"/>
    <p:sldId id="338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6">
          <p15:clr>
            <a:srgbClr val="A4A3A4"/>
          </p15:clr>
        </p15:guide>
        <p15:guide id="2" orient="horz" pos="372">
          <p15:clr>
            <a:srgbClr val="A4A3A4"/>
          </p15:clr>
        </p15:guide>
        <p15:guide id="3" orient="horz" pos="948">
          <p15:clr>
            <a:srgbClr val="A4A3A4"/>
          </p15:clr>
        </p15:guide>
        <p15:guide id="4" pos="288">
          <p15:clr>
            <a:srgbClr val="A4A3A4"/>
          </p15:clr>
        </p15:guide>
        <p15:guide id="5" pos="46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8" autoAdjust="0"/>
    <p:restoredTop sz="86380" autoAdjust="0"/>
  </p:normalViewPr>
  <p:slideViewPr>
    <p:cSldViewPr>
      <p:cViewPr varScale="1">
        <p:scale>
          <a:sx n="23" d="100"/>
          <a:sy n="23" d="100"/>
        </p:scale>
        <p:origin x="494" y="24"/>
      </p:cViewPr>
      <p:guideLst>
        <p:guide orient="horz" pos="3156"/>
        <p:guide orient="horz" pos="372"/>
        <p:guide orient="horz" pos="948"/>
        <p:guide pos="288"/>
        <p:guide pos="4656"/>
      </p:guideLst>
    </p:cSldViewPr>
  </p:slideViewPr>
  <p:outlineViewPr>
    <p:cViewPr>
      <p:scale>
        <a:sx n="33" d="100"/>
        <a:sy n="33" d="100"/>
      </p:scale>
      <p:origin x="0" y="-6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10"/>
    </p:cViewPr>
  </p:sorterViewPr>
  <p:notesViewPr>
    <p:cSldViewPr>
      <p:cViewPr varScale="1">
        <p:scale>
          <a:sx n="125" d="100"/>
          <a:sy n="125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F9F62-6727-4B74-BAC0-46BBBAD80F59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B39D7-B470-4A5E-BCE0-618684612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3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such wide entries gives us many bit’s to check, tweaking a few of the initial flag LSB check may not really hurt that much.  Especially if you are able to have a bounded range of PFN (max pages on your system) additional 0 checks can be done.  We haven’t added this enforcement at this time since it’s not needed due to lack of known countermeasures etc..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</a:t>
            </a:r>
            <a:r>
              <a:rPr lang="en-US" baseline="0" dirty="0" smtClean="0"/>
              <a:t> source code snapshots in my </a:t>
            </a:r>
            <a:r>
              <a:rPr lang="en-US" baseline="0" dirty="0" err="1" smtClean="0"/>
              <a:t>preso’s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0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40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guest pages are vastly</a:t>
            </a:r>
            <a:r>
              <a:rPr lang="en-US" baseline="0" dirty="0" smtClean="0"/>
              <a:t> larger than host, HW page tables have very bad performance mapping many entries to 1 guest.  It’s still a lot less complexity and acceleration to use the hardware and predominantly supports allowing unmodified guests to run under a VMM.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Rootkit hiding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r>
              <a:rPr lang="en-US" baseline="0" dirty="0" smtClean="0"/>
              <a:t>that at least the 32bit technique is not represented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3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32bit space is pretty crowded and necessitated advanced verification re: suargrizzard.pdf.</a:t>
            </a:r>
          </a:p>
          <a:p>
            <a:r>
              <a:rPr lang="en-US" baseline="0" dirty="0" smtClean="0"/>
              <a:t>64bit address space makes life much easier(more verifiable bits (e.g. most significant bits of PFN 0) and less complicated.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Establishing kernel code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speak</a:t>
            </a:r>
            <a:r>
              <a:rPr lang="en-US" baseline="0" dirty="0" smtClean="0"/>
              <a:t> to the colors here:  GREEN = PFN, RED = OFFSET and BLUE </a:t>
            </a:r>
            <a:r>
              <a:rPr lang="en-US" baseline="0" smtClean="0"/>
              <a:t>== verifiable &amp; other </a:t>
            </a:r>
            <a:r>
              <a:rPr lang="en-US" baseline="0" dirty="0" smtClean="0"/>
              <a:t>flags</a:t>
            </a:r>
          </a:p>
          <a:p>
            <a:r>
              <a:rPr lang="en-US" baseline="0" dirty="0" smtClean="0"/>
              <a:t>There is a lot of power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4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checking based on known</a:t>
            </a:r>
            <a:r>
              <a:rPr lang="en-US" baseline="0" dirty="0" smtClean="0"/>
              <a:t> system memory topology strengthens the 64 bit check (i.e. we can go fast &amp; not loose </a:t>
            </a:r>
            <a:r>
              <a:rPr lang="en-US" baseline="0" dirty="0" smtClean="0">
                <a:sym typeface="Wingdings" panose="05000000000000000000" pitchFamily="2" charset="2"/>
              </a:rPr>
              <a:t>  Defensive Exploit sounds so much more fun than tool/technique/trick ;)?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9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PTE entry itself, we will check a minimum of bits, mode 2 </a:t>
            </a:r>
            <a:r>
              <a:rPr lang="en-US" sz="1200" b="0" i="0" u="none" strike="noStrike" baseline="0" dirty="0" smtClean="0"/>
              <a:t>//111 1111 1111 1111 0000 0000 0000 0000 0000 0000 0000 0000 0000 0100 1000 0000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B39D7-B470-4A5E-BCE0-618684612D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90550"/>
            <a:ext cx="5181600" cy="914400"/>
          </a:xfrm>
        </p:spPr>
        <p:txBody>
          <a:bodyPr anchor="t"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66950"/>
            <a:ext cx="5105400" cy="3048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2571750"/>
            <a:ext cx="5105400" cy="304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67400" y="4902428"/>
            <a:ext cx="3124200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2014. 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4350"/>
            <a:ext cx="151951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2234" cy="83820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2895600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2234" cy="857250"/>
          </a:xfrm>
        </p:spPr>
        <p:txBody>
          <a:bodyPr anchor="t"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504950"/>
            <a:ext cx="2971800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33800" y="1504950"/>
            <a:ext cx="29718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420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8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i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349"/>
            <a:ext cx="693420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504950"/>
            <a:ext cx="6400800" cy="3108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457200"/>
            <a:ext cx="6400800" cy="36027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4114800"/>
            <a:ext cx="5867400" cy="5905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34" y="4662678"/>
            <a:ext cx="1634307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solidFill>
          <a:schemeClr val="bg1">
            <a:lumMod val="85000"/>
            <a:lumOff val="1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1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50" y="590550"/>
            <a:ext cx="693715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2571750"/>
          </a:xfrm>
        </p:spPr>
        <p:txBody>
          <a:bodyPr lIns="0" tIns="0" rIns="0" bIns="0"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678"/>
            <a:ext cx="163338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6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4200" cy="857250"/>
          </a:xfrm>
        </p:spPr>
        <p:txBody>
          <a:bodyPr anchor="t"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678"/>
            <a:ext cx="1633383" cy="34747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504950"/>
            <a:ext cx="2819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57600" y="1504950"/>
            <a:ext cx="2819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420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678"/>
            <a:ext cx="163338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i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4200" cy="857250"/>
          </a:xfrm>
        </p:spPr>
        <p:txBody>
          <a:bodyPr anchor="t"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504950"/>
            <a:ext cx="6400800" cy="31089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678"/>
            <a:ext cx="163338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457200"/>
            <a:ext cx="6400800" cy="35661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4171950"/>
            <a:ext cx="5257800" cy="6096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678"/>
            <a:ext cx="163338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3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62678"/>
            <a:ext cx="1633383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8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81000" y="4857750"/>
            <a:ext cx="2667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IOActive, Inc. Copyright </a:t>
            </a:r>
            <a:r>
              <a:rPr lang="ar-YE" sz="700" dirty="0" smtClean="0">
                <a:solidFill>
                  <a:schemeClr val="accent6"/>
                </a:solidFill>
                <a:latin typeface="+mn-lt"/>
              </a:rPr>
              <a:t>©</a:t>
            </a:r>
            <a:r>
              <a:rPr lang="en-US" sz="700" dirty="0" smtClean="0">
                <a:solidFill>
                  <a:schemeClr val="accent6"/>
                </a:solidFill>
                <a:latin typeface="+mn-lt"/>
              </a:rPr>
              <a:t>2014.  All Rights Reserved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4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90550"/>
            <a:ext cx="5105400" cy="523220"/>
          </a:xfrm>
        </p:spPr>
        <p:txBody>
          <a:bodyPr anchor="t"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66950"/>
            <a:ext cx="5105400" cy="3048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71750"/>
            <a:ext cx="5102225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867400" y="4857750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IOActive, Inc. Copyright </a:t>
            </a:r>
            <a:r>
              <a:rPr lang="ar-YE" sz="7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7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2014. 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4350"/>
            <a:ext cx="1576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4200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69342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57750"/>
            <a:ext cx="2895600" cy="197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 dirty="0" smtClean="0"/>
              <a:t>IOActive, Inc. Copyright </a:t>
            </a:r>
            <a:r>
              <a:rPr lang="ar-YE" dirty="0" smtClean="0"/>
              <a:t>©</a:t>
            </a:r>
            <a:r>
              <a:rPr lang="en-US" dirty="0" smtClean="0"/>
              <a:t>2014.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3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3" r:id="rId5"/>
    <p:sldLayoutId id="2147483664" r:id="rId6"/>
    <p:sldLayoutId id="2147483655" r:id="rId7"/>
    <p:sldLayoutId id="214748366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85" y="590550"/>
            <a:ext cx="69509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234" y="1504950"/>
            <a:ext cx="6934200" cy="15265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CA08-547B-4997-AE5C-121A2D47222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D097-F9FD-40A7-91D7-9C0AB026A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8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5" r:id="rId5"/>
    <p:sldLayoutId id="2147483666" r:id="rId6"/>
    <p:sldLayoutId id="2147483661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kahiroharuyama.github.io/blog/2014/04/21/memory-forensics-still-aborte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www.blackhat.com/html/bh-eu-12/bh-eu-12-archives.html#haruyam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OVoLf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cureworks.com/cyber-threat-intelligence/tools/truman/" TargetMode="External"/><Relationship Id="rId4" Type="http://schemas.openxmlformats.org/officeDocument/2006/relationships/hyperlink" Target="https://www.cs.umd.edu/~ksaur/saurgrizzard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machine.com/article_x64kva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lockwatch.ioactive.com/MProcDetect.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takahiroharuyama.github.io/blog/2014/01/07/64bit-big-size-ram-acquisition-proble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alab.kaist.ac.kr/~jhuh/papers/ahn_isca201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rice.edu/CS/Architecture/docs/msthesis-barr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er0mem/MiniHyperVisorProject" TargetMode="External"/><Relationship Id="rId2" Type="http://schemas.openxmlformats.org/officeDocument/2006/relationships/hyperlink" Target="https://github.com/zer0me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sec-project.eu/m/page-media/3/raid13_grazian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er.watson.ibm.com/researcher/files/us-bbfinkel/turtles_paper.pdf" TargetMode="External"/><Relationship Id="rId4" Type="http://schemas.openxmlformats.org/officeDocument/2006/relationships/hyperlink" Target="http://www.rekall-forensic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volatility/wiki/CommandReference#psx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Architecture independent Virtual Machine introspection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Shane Macaulay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Takahiro </a:t>
            </a:r>
            <a:r>
              <a:rPr lang="en-US" dirty="0" err="1">
                <a:hlinkClick r:id="rId3"/>
              </a:rPr>
              <a:t>Haruyama</a:t>
            </a:r>
            <a:r>
              <a:rPr lang="en-US" dirty="0"/>
              <a:t> </a:t>
            </a:r>
            <a:r>
              <a:rPr lang="en-US" dirty="0" smtClean="0"/>
              <a:t>-- April 2014, discuss his BH Europe 2012 talk with respect to </a:t>
            </a:r>
            <a:r>
              <a:rPr lang="en-US" dirty="0" smtClean="0">
                <a:hlinkClick r:id="rId4"/>
              </a:rPr>
              <a:t>Abort Factors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20" y="-466264"/>
            <a:ext cx="7160880" cy="46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64bit Process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Earlier presentation for kernel code </a:t>
            </a:r>
            <a:r>
              <a:rPr lang="en-US" dirty="0" smtClean="0"/>
              <a:t>&amp; </a:t>
            </a:r>
            <a:r>
              <a:rPr lang="en-US" dirty="0" err="1" smtClean="0"/>
              <a:t>DefCon</a:t>
            </a:r>
            <a:r>
              <a:rPr lang="en-US" dirty="0" smtClean="0"/>
              <a:t> 22</a:t>
            </a:r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hlinkClick r:id="rId3"/>
              </a:rPr>
              <a:t>CSW14 </a:t>
            </a:r>
            <a:r>
              <a:rPr lang="en-US" dirty="0"/>
              <a:t>Diff CPU Page table &amp; Logical kernel </a:t>
            </a:r>
            <a:r>
              <a:rPr lang="en-US" dirty="0" smtClean="0"/>
              <a:t>objects (to detect hidden kernel modules, “rootkit revealer”)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Also uses page tables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“Locating x86 paging structures in memory images” </a:t>
            </a:r>
            <a:r>
              <a:rPr lang="en-US" dirty="0">
                <a:hlinkClick r:id="rId4"/>
              </a:rPr>
              <a:t>https://www.cs.umd.edu/~</a:t>
            </a:r>
            <a:r>
              <a:rPr lang="en-US" dirty="0" smtClean="0">
                <a:hlinkClick r:id="rId4"/>
              </a:rPr>
              <a:t>ksaur/saurgrizzard.pdf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Karla Saur, Julian B.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Grizzard</a:t>
            </a:r>
            <a:endParaRPr lang="en-US" baseline="0" dirty="0" smtClean="0"/>
          </a:p>
          <a:p>
            <a:pPr lvl="0"/>
            <a:r>
              <a:rPr lang="en-US" baseline="0" dirty="0" smtClean="0"/>
              <a:t>New </a:t>
            </a:r>
            <a:r>
              <a:rPr lang="en-US" dirty="0" smtClean="0"/>
              <a:t>process detection </a:t>
            </a:r>
            <a:r>
              <a:rPr lang="en-US" baseline="0" dirty="0" smtClean="0"/>
              <a:t>technique is faster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baseline="0" dirty="0" smtClean="0"/>
              <a:t>single pass</a:t>
            </a:r>
          </a:p>
          <a:p>
            <a:pPr lvl="1"/>
            <a:r>
              <a:rPr lang="en-US" dirty="0" smtClean="0"/>
              <a:t>Similar to “</a:t>
            </a:r>
            <a:r>
              <a:rPr lang="en-US" dirty="0" smtClean="0">
                <a:hlinkClick r:id="rId5"/>
              </a:rPr>
              <a:t>pmodump</a:t>
            </a:r>
            <a:r>
              <a:rPr lang="en-US" dirty="0" smtClean="0"/>
              <a:t>”, enhanced with 64bit &amp; additional checks (64bit scan has much more verifiability)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9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sz="28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4bit Process Detection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easily attacked</a:t>
            </a:r>
          </a:p>
          <a:p>
            <a:pPr lvl="1"/>
            <a:r>
              <a:rPr lang="en-US" baseline="0" dirty="0" smtClean="0"/>
              <a:t>Many modifications result in BSOD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Able to extract candidate memory for integrity checking of memory pages to fully qualify</a:t>
            </a:r>
          </a:p>
          <a:p>
            <a:pPr marL="914400" lvl="2" indent="0">
              <a:buNone/>
            </a:pPr>
            <a:endParaRPr lang="en-US" baseline="0" dirty="0" smtClean="0"/>
          </a:p>
          <a:p>
            <a:pPr lvl="1"/>
            <a:r>
              <a:rPr lang="en-US" baseline="0" dirty="0" smtClean="0"/>
              <a:t>Always room to grow with respect to countermeasures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1500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50" y="590550"/>
            <a:ext cx="7622950" cy="857250"/>
          </a:xfrm>
        </p:spPr>
        <p:txBody>
          <a:bodyPr/>
          <a:lstStyle/>
          <a:p>
            <a:r>
              <a:rPr lang="en-US" dirty="0" smtClean="0"/>
              <a:t>X64 Self </a:t>
            </a:r>
            <a:r>
              <a:rPr lang="en-US" dirty="0" smtClean="0"/>
              <a:t>MAP – BSD “recursive” PD entry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52725"/>
            <a:ext cx="6619875" cy="18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5255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 pointer</a:t>
            </a:r>
          </a:p>
          <a:p>
            <a:r>
              <a:rPr lang="en-US" dirty="0" smtClean="0"/>
              <a:t>	</a:t>
            </a:r>
            <a:r>
              <a:rPr lang="en-US" i="1" dirty="0" smtClean="0"/>
              <a:t>A pointer to self is very powerful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6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2800" b="1" i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X64 Kernel Virtual Address Space</a:t>
            </a:r>
            <a:endParaRPr lang="en-US" dirty="0" smtClean="0">
              <a:effectLst/>
            </a:endParaRPr>
          </a:p>
          <a:p>
            <a:r>
              <a:rPr lang="en-US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http://www.codemachine.com/article_x64kvas.html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1352550"/>
          <a:ext cx="7924800" cy="32650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:a16="http://schemas.microsoft.com/office/drawing/2014/main" val="816304501"/>
                    </a:ext>
                  </a:extLst>
                </a:gridCol>
                <a:gridCol w="1845346">
                  <a:extLst>
                    <a:ext uri="{9D8B030D-6E8A-4147-A177-3AD203B41FA5}">
                      <a16:colId xmlns:a16="http://schemas.microsoft.com/office/drawing/2014/main" val="2525632983"/>
                    </a:ext>
                  </a:extLst>
                </a:gridCol>
                <a:gridCol w="973618">
                  <a:extLst>
                    <a:ext uri="{9D8B030D-6E8A-4147-A177-3AD203B41FA5}">
                      <a16:colId xmlns:a16="http://schemas.microsoft.com/office/drawing/2014/main" val="3336691573"/>
                    </a:ext>
                  </a:extLst>
                </a:gridCol>
                <a:gridCol w="1807018">
                  <a:extLst>
                    <a:ext uri="{9D8B030D-6E8A-4147-A177-3AD203B41FA5}">
                      <a16:colId xmlns:a16="http://schemas.microsoft.com/office/drawing/2014/main" val="1535307402"/>
                    </a:ext>
                  </a:extLst>
                </a:gridCol>
                <a:gridCol w="1713858">
                  <a:extLst>
                    <a:ext uri="{9D8B030D-6E8A-4147-A177-3AD203B41FA5}">
                      <a16:colId xmlns:a16="http://schemas.microsoft.com/office/drawing/2014/main" val="3125389283"/>
                    </a:ext>
                  </a:extLst>
                </a:gridCol>
              </a:tblGrid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>
                          <a:effectLst/>
                        </a:rPr>
                        <a:t>Start</a:t>
                      </a:r>
                      <a:endParaRPr lang="en-US" sz="900" dirty="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effectLst/>
                        </a:rPr>
                        <a:t>End</a:t>
                      </a:r>
                      <a:endParaRPr lang="en-US" sz="90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effectLst/>
                        </a:rPr>
                        <a:t>Size</a:t>
                      </a:r>
                      <a:endParaRPr lang="en-US" sz="90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>
                          <a:effectLst/>
                        </a:rPr>
                        <a:t>Description</a:t>
                      </a:r>
                      <a:endParaRPr lang="en-US" sz="900" dirty="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423010"/>
                  </a:ext>
                </a:extLst>
              </a:tr>
              <a:tr h="219988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FFFF0800`00000000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FFFFF67F`FFFFFFFF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238TB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Unused System Space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smtClean="0">
                          <a:solidFill>
                            <a:srgbClr val="FF0000"/>
                          </a:solidFill>
                          <a:effectLst/>
                        </a:rPr>
                        <a:t>WIN9600 NOW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effectLst/>
                        </a:rPr>
                        <a:t>USE &amp; CAN CONTAIN +X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AREAS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64694"/>
                  </a:ext>
                </a:extLst>
              </a:tr>
              <a:tr h="219988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FFFFF680`00000000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FFFFF6FF`FFFFFFFF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512GB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PTE Space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</a:rPr>
                        <a:t>-X used to be executable Win7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133096"/>
                  </a:ext>
                </a:extLst>
              </a:tr>
              <a:tr h="219988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FFFFF700`00000000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FFFFF77F`FFFFFFFF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512GB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err="1">
                          <a:effectLst/>
                        </a:rPr>
                        <a:t>HyperSpace</a:t>
                      </a:r>
                      <a:endParaRPr lang="en-US" sz="900" dirty="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smtClean="0">
                          <a:solidFill>
                            <a:srgbClr val="00B050"/>
                          </a:solidFill>
                          <a:effectLst/>
                        </a:rPr>
                        <a:t>8.1</a:t>
                      </a:r>
                      <a:r>
                        <a:rPr lang="en-US" sz="9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900" i="1" u="sng" baseline="0" dirty="0" smtClean="0">
                          <a:solidFill>
                            <a:srgbClr val="00B050"/>
                          </a:solidFill>
                          <a:effectLst/>
                        </a:rPr>
                        <a:t>seems</a:t>
                      </a:r>
                      <a:r>
                        <a:rPr lang="en-US" sz="9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to have cleaned up here, 9200 had 1 +X page</a:t>
                      </a:r>
                      <a:endParaRPr lang="en-US" sz="9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183071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FFFFF780`00000000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FFFFF780`00000FFF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4K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Shared System Page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045302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FFFFF780`00001000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FFFFF7FF`FFFFFFFF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512GB-4K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System Cache Working Set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153642"/>
                  </a:ext>
                </a:extLst>
              </a:tr>
              <a:tr h="219988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FFFFF800`00000000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FFFFF87F`FFFFFFFF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512GB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Initial Loader Mappings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Large Page (2MB) allocations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054012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FFFFF880`00000000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FFFFF89F`FFFFFFFF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128GB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Sys PTEs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750692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FFFFF8a0`00000000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FFFFF8bF`FFFFFFFF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128GB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Paged Pool Area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408765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FFFFF900`00000000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FFFFF97F`FFFFFFFF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512GB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Session Space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dirty="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058372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FFFFF980`00000000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FFFFFa70`FFFFFFFF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1TB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Dynamic Kernel VA Space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dirty="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496557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FFFFFa80`00000000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*nt!MmNonPagedPoolStart-1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6TB Max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PFN Database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578538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*nt!MmNonPagedPoolStart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*nt!MmNonPagedPoolEnd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512GB Max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Non-Paged Pool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 smtClean="0">
                          <a:solidFill>
                            <a:schemeClr val="accent1"/>
                          </a:solidFill>
                          <a:effectLst/>
                        </a:rPr>
                        <a:t>DEFAULT NO</a:t>
                      </a:r>
                      <a:r>
                        <a:rPr lang="en-US" sz="900" b="1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EXECUTE</a:t>
                      </a:r>
                      <a:endParaRPr lang="en-US" sz="9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7556"/>
                  </a:ext>
                </a:extLst>
              </a:tr>
              <a:tr h="125582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FFFFFFFF`FFc00000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FFFFFFFF`FFFFFFFF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effectLst/>
                        </a:rPr>
                        <a:t>4MB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HAL and Loader Mappings</a:t>
                      </a: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dirty="0">
                        <a:effectLst/>
                      </a:endParaRPr>
                    </a:p>
                  </a:txBody>
                  <a:tcPr marL="65424" marR="65424" marT="32712" marB="327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94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37150" cy="857250"/>
          </a:xfrm>
        </p:spPr>
        <p:txBody>
          <a:bodyPr/>
          <a:lstStyle/>
          <a:p>
            <a:r>
              <a:rPr lang="en-US" dirty="0" smtClean="0"/>
              <a:t>Self Map detection</a:t>
            </a:r>
            <a:r>
              <a:rPr lang="en-US" baseline="0" dirty="0" smtClean="0"/>
              <a:t> Windows AMD64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6583680" cy="4095750"/>
          </a:xfrm>
        </p:spPr>
        <p:txBody>
          <a:bodyPr/>
          <a:lstStyle/>
          <a:p>
            <a:r>
              <a:rPr lang="en-US" dirty="0" smtClean="0"/>
              <a:t>Self Map exists for each process (not only kernel:) </a:t>
            </a:r>
          </a:p>
          <a:p>
            <a:r>
              <a:rPr lang="en-US" dirty="0" smtClean="0"/>
              <a:t>Examining a page table - !process 0 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dirbase</a:t>
            </a:r>
            <a:r>
              <a:rPr lang="en-US" dirty="0" smtClean="0"/>
              <a:t>/cr3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i="1" dirty="0" smtClean="0"/>
              <a:t>!</a:t>
            </a:r>
            <a:r>
              <a:rPr lang="en-US" sz="2400" i="1" dirty="0" err="1" smtClean="0"/>
              <a:t>dq</a:t>
            </a:r>
            <a:r>
              <a:rPr lang="en-US" sz="2400" i="1" dirty="0" smtClean="0"/>
              <a:t> </a:t>
            </a:r>
            <a:r>
              <a:rPr lang="en-US" sz="2400" i="1" dirty="0"/>
              <a:t>7820e000  </a:t>
            </a:r>
            <a:endParaRPr lang="en-US" sz="2400" i="1" dirty="0" smtClean="0"/>
          </a:p>
          <a:p>
            <a:pPr marL="457200" lvl="1" indent="0">
              <a:buNone/>
            </a:pPr>
            <a:r>
              <a:rPr lang="en-US" sz="2400" dirty="0" smtClean="0"/>
              <a:t>#</a:t>
            </a:r>
            <a:r>
              <a:rPr lang="en-US" sz="2400" dirty="0"/>
              <a:t>7820e000 </a:t>
            </a:r>
            <a:r>
              <a:rPr lang="en-US" sz="2400" dirty="0" smtClean="0"/>
              <a:t>00800000`60917</a:t>
            </a:r>
            <a:r>
              <a:rPr lang="en-US" sz="2400" b="1" u="sng" dirty="0" smtClean="0">
                <a:solidFill>
                  <a:srgbClr val="00B0F0"/>
                </a:solidFill>
              </a:rPr>
              <a:t>867</a:t>
            </a:r>
          </a:p>
          <a:p>
            <a:pPr marL="457200" lvl="1" indent="0">
              <a:buNone/>
            </a:pPr>
            <a:r>
              <a:rPr lang="en-US" dirty="0" smtClean="0"/>
              <a:t>   [physical </a:t>
            </a:r>
            <a:r>
              <a:rPr lang="en-US" dirty="0" err="1" smtClean="0"/>
              <a:t>addr</a:t>
            </a:r>
            <a:r>
              <a:rPr lang="en-US" dirty="0" smtClean="0"/>
              <a:t>]                [value]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pPr marL="457200" lvl="1" indent="0">
              <a:buNone/>
            </a:pPr>
            <a:r>
              <a:rPr lang="en-US" sz="2400" i="1" dirty="0" smtClean="0"/>
              <a:t>!</a:t>
            </a:r>
            <a:r>
              <a:rPr lang="en-US" sz="2400" i="1" dirty="0" err="1"/>
              <a:t>dq</a:t>
            </a:r>
            <a:r>
              <a:rPr lang="en-US" sz="2400" i="1" dirty="0"/>
              <a:t> </a:t>
            </a:r>
            <a:r>
              <a:rPr lang="en-US" sz="2400" i="1" dirty="0" smtClean="0"/>
              <a:t>7820e000+</a:t>
            </a:r>
            <a:r>
              <a:rPr lang="en-US" sz="2400" b="1" i="1" u="sng" dirty="0" smtClean="0">
                <a:solidFill>
                  <a:srgbClr val="FF0000"/>
                </a:solidFill>
              </a:rPr>
              <a:t>0xf68</a:t>
            </a:r>
          </a:p>
          <a:p>
            <a:pPr marL="457200" lvl="1" indent="0">
              <a:buNone/>
            </a:pPr>
            <a:r>
              <a:rPr lang="en-US" sz="2400" dirty="0" smtClean="0"/>
              <a:t>#</a:t>
            </a:r>
            <a:r>
              <a:rPr lang="en-US" sz="2400" b="1" u="sng" dirty="0" smtClean="0">
                <a:solidFill>
                  <a:srgbClr val="00B050"/>
                </a:solidFill>
              </a:rPr>
              <a:t>7820e</a:t>
            </a:r>
            <a:r>
              <a:rPr lang="en-US" sz="2400" dirty="0" smtClean="0">
                <a:solidFill>
                  <a:srgbClr val="FF0000"/>
                </a:solidFill>
              </a:rPr>
              <a:t>f68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80000000</a:t>
            </a:r>
            <a:r>
              <a:rPr lang="en-US" sz="2400" dirty="0" smtClean="0"/>
              <a:t>`</a:t>
            </a:r>
            <a:r>
              <a:rPr lang="en-US" sz="2400" b="1" u="sng" dirty="0" smtClean="0">
                <a:solidFill>
                  <a:srgbClr val="00B050"/>
                </a:solidFill>
              </a:rPr>
              <a:t>7820e</a:t>
            </a:r>
            <a:r>
              <a:rPr lang="en-US" sz="2400" u="sng" dirty="0" smtClean="0">
                <a:solidFill>
                  <a:srgbClr val="00B0F0"/>
                </a:solidFill>
              </a:rPr>
              <a:t>863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^-- </a:t>
            </a:r>
            <a:r>
              <a:rPr lang="en-US" sz="2400" i="1" dirty="0" smtClean="0"/>
              <a:t>current PFN found </a:t>
            </a:r>
            <a:r>
              <a:rPr lang="en-US" sz="2400" dirty="0" smtClean="0"/>
              <a:t>--^         </a:t>
            </a:r>
            <a:r>
              <a:rPr lang="en-US" sz="2400" b="1" u="sng" dirty="0" smtClean="0"/>
              <a:t>(PFN FTW) </a:t>
            </a:r>
          </a:p>
          <a:p>
            <a:pPr marL="457200" lvl="1" indent="0">
              <a:buNone/>
            </a:pPr>
            <a:endParaRPr lang="en-US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284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PFN FTW Trick! (or Defensive exploit!!)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#</a:t>
            </a:r>
            <a:r>
              <a:rPr lang="en-US" sz="2400" b="1" u="sng" dirty="0">
                <a:solidFill>
                  <a:srgbClr val="00B050"/>
                </a:solidFill>
              </a:rPr>
              <a:t>7820e</a:t>
            </a:r>
            <a:r>
              <a:rPr lang="en-US" sz="2400" dirty="0">
                <a:solidFill>
                  <a:srgbClr val="FF0000"/>
                </a:solidFill>
              </a:rPr>
              <a:t>f68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80000000</a:t>
            </a:r>
            <a:r>
              <a:rPr lang="en-US" sz="2400" dirty="0">
                <a:solidFill>
                  <a:prstClr val="black"/>
                </a:solidFill>
              </a:rPr>
              <a:t>`</a:t>
            </a:r>
            <a:r>
              <a:rPr lang="en-US" sz="2400" b="1" u="sng" dirty="0">
                <a:solidFill>
                  <a:srgbClr val="00B050"/>
                </a:solidFill>
              </a:rPr>
              <a:t>7820e</a:t>
            </a:r>
            <a:r>
              <a:rPr lang="en-US" sz="2400" u="sng" dirty="0">
                <a:solidFill>
                  <a:srgbClr val="00B0F0"/>
                </a:solidFill>
              </a:rPr>
              <a:t>863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   </a:t>
            </a:r>
            <a:r>
              <a:rPr lang="en-US" sz="2400" dirty="0" smtClean="0">
                <a:solidFill>
                  <a:prstClr val="black"/>
                </a:solidFill>
              </a:rPr>
              <a:t>                ^----------^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         64Bit is a more powerful check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Valid PFN will be bounded by system physical memory constraints</a:t>
            </a:r>
          </a:p>
          <a:p>
            <a:pPr marL="457200" lvl="1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V</a:t>
            </a:r>
            <a:r>
              <a:rPr lang="en-US" sz="2400" dirty="0" smtClean="0">
                <a:solidFill>
                  <a:prstClr val="black"/>
                </a:solidFill>
              </a:rPr>
              <a:t>alid self map </a:t>
            </a:r>
            <a:r>
              <a:rPr lang="en-US" sz="2400" b="1" dirty="0" smtClean="0">
                <a:solidFill>
                  <a:srgbClr val="00B050"/>
                </a:solidFill>
              </a:rPr>
              <a:t>address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will always increase from 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the BITs your looking for…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err="1"/>
              <a:t>typedef</a:t>
            </a:r>
            <a:r>
              <a:rPr lang="en-US" sz="1000" dirty="0"/>
              <a:t> </a:t>
            </a:r>
            <a:r>
              <a:rPr lang="en-US" sz="1000" dirty="0" err="1"/>
              <a:t>struct</a:t>
            </a:r>
            <a:r>
              <a:rPr lang="en-US" sz="1000" dirty="0"/>
              <a:t> _HARDWARE_PTE {</a:t>
            </a:r>
          </a:p>
          <a:p>
            <a:pPr marL="0" indent="0">
              <a:buNone/>
            </a:pPr>
            <a:r>
              <a:rPr lang="en-US" sz="1000" dirty="0"/>
              <a:t>    ULONGLONG Valid : 1</a:t>
            </a:r>
            <a:r>
              <a:rPr lang="en-US" sz="1000" dirty="0" smtClean="0"/>
              <a:t>;		</a:t>
            </a:r>
            <a:r>
              <a:rPr lang="en-US" sz="1000" dirty="0" smtClean="0">
                <a:sym typeface="Wingdings" panose="05000000000000000000" pitchFamily="2" charset="2"/>
              </a:rPr>
              <a:t> Indicates hardware or software handling (mode 1&amp;2)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ULONGLONG Write : 1; </a:t>
            </a:r>
          </a:p>
          <a:p>
            <a:pPr marL="0" indent="0">
              <a:buNone/>
            </a:pPr>
            <a:r>
              <a:rPr lang="en-US" sz="1000" dirty="0"/>
              <a:t>    ULONGLONG Owner : 1;</a:t>
            </a:r>
          </a:p>
          <a:p>
            <a:pPr marL="0" indent="0">
              <a:buNone/>
            </a:pPr>
            <a:r>
              <a:rPr lang="en-US" sz="1000" dirty="0"/>
              <a:t>    ULONGLONG </a:t>
            </a:r>
            <a:r>
              <a:rPr lang="en-US" sz="1000" dirty="0" err="1"/>
              <a:t>WriteThrough</a:t>
            </a:r>
            <a:r>
              <a:rPr lang="en-US" sz="1000" dirty="0"/>
              <a:t> : 1;</a:t>
            </a:r>
          </a:p>
          <a:p>
            <a:pPr marL="0" indent="0">
              <a:buNone/>
            </a:pPr>
            <a:r>
              <a:rPr lang="en-US" sz="1000" dirty="0"/>
              <a:t>    ULONGLONG </a:t>
            </a:r>
            <a:r>
              <a:rPr lang="en-US" sz="1000" dirty="0" err="1"/>
              <a:t>CacheDisable</a:t>
            </a:r>
            <a:r>
              <a:rPr lang="en-US" sz="1000" dirty="0"/>
              <a:t> : 1;</a:t>
            </a:r>
          </a:p>
          <a:p>
            <a:pPr marL="0" indent="0">
              <a:buNone/>
            </a:pPr>
            <a:r>
              <a:rPr lang="en-US" sz="1000" dirty="0"/>
              <a:t>    ULONGLONG Accessed : 1;</a:t>
            </a:r>
          </a:p>
          <a:p>
            <a:pPr marL="0" indent="0">
              <a:buNone/>
            </a:pPr>
            <a:r>
              <a:rPr lang="en-US" sz="1000" dirty="0"/>
              <a:t>    ULONGLONG Dirty : 1;</a:t>
            </a:r>
          </a:p>
          <a:p>
            <a:pPr marL="0" indent="0">
              <a:buNone/>
            </a:pPr>
            <a:r>
              <a:rPr lang="en-US" sz="1000" dirty="0"/>
              <a:t>    ULONGLONG </a:t>
            </a:r>
            <a:r>
              <a:rPr lang="en-US" sz="1000" dirty="0" err="1"/>
              <a:t>LargePage</a:t>
            </a:r>
            <a:r>
              <a:rPr lang="en-US" sz="1000" dirty="0"/>
              <a:t> : 1</a:t>
            </a:r>
            <a:r>
              <a:rPr lang="en-US" sz="1000" dirty="0" smtClean="0"/>
              <a:t>;		</a:t>
            </a:r>
            <a:r>
              <a:rPr lang="en-US" sz="1000" dirty="0" smtClean="0">
                <a:sym typeface="Wingdings" panose="05000000000000000000" pitchFamily="2" charset="2"/>
              </a:rPr>
              <a:t> Mode2 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ULONGLONG Global : 1;</a:t>
            </a:r>
          </a:p>
          <a:p>
            <a:pPr marL="0" indent="0">
              <a:buNone/>
            </a:pPr>
            <a:r>
              <a:rPr lang="en-US" sz="1000" dirty="0"/>
              <a:t>    ULONGLONG </a:t>
            </a:r>
            <a:r>
              <a:rPr lang="en-US" sz="1000" dirty="0" err="1"/>
              <a:t>CopyOnWrite</a:t>
            </a:r>
            <a:r>
              <a:rPr lang="en-US" sz="1000" dirty="0"/>
              <a:t> : 1;</a:t>
            </a:r>
          </a:p>
          <a:p>
            <a:pPr marL="0" indent="0">
              <a:buNone/>
            </a:pPr>
            <a:r>
              <a:rPr lang="en-US" sz="1000" dirty="0"/>
              <a:t>    ULONGLONG Prototype : 1;   </a:t>
            </a:r>
            <a:r>
              <a:rPr lang="en-US" sz="1000" dirty="0" smtClean="0"/>
              <a:t>	</a:t>
            </a:r>
            <a:r>
              <a:rPr lang="en-US" sz="1000" dirty="0" smtClean="0">
                <a:sym typeface="Wingdings" panose="05000000000000000000" pitchFamily="2" charset="2"/>
              </a:rPr>
              <a:t> Mode2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ULONGLONG reserved0 : 1;</a:t>
            </a:r>
          </a:p>
          <a:p>
            <a:pPr marL="0" indent="0">
              <a:buNone/>
            </a:pPr>
            <a:r>
              <a:rPr lang="en-US" sz="1000" dirty="0"/>
              <a:t>    ULONGLONG </a:t>
            </a:r>
            <a:r>
              <a:rPr lang="en-US" sz="1000" dirty="0" err="1"/>
              <a:t>PageFrameNumber</a:t>
            </a:r>
            <a:r>
              <a:rPr lang="en-US" sz="1000" dirty="0"/>
              <a:t> : 36</a:t>
            </a:r>
            <a:r>
              <a:rPr lang="en-US" sz="1000" dirty="0" smtClean="0"/>
              <a:t>;           </a:t>
            </a:r>
            <a:r>
              <a:rPr lang="en-US" sz="1000" dirty="0" smtClean="0">
                <a:sym typeface="Wingdings" panose="05000000000000000000" pitchFamily="2" charset="2"/>
              </a:rPr>
              <a:t> PFN, always incrementing </a:t>
            </a:r>
            <a:r>
              <a:rPr lang="en-US" sz="1000" dirty="0">
                <a:sym typeface="Wingdings" panose="05000000000000000000" pitchFamily="2" charset="2"/>
              </a:rPr>
              <a:t>(mode </a:t>
            </a:r>
            <a:r>
              <a:rPr lang="en-US" sz="1000" dirty="0" smtClean="0">
                <a:sym typeface="Wingdings" panose="05000000000000000000" pitchFamily="2" charset="2"/>
              </a:rPr>
              <a:t>1&amp;2)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ULONGLONG reserved1 : 4;</a:t>
            </a:r>
          </a:p>
          <a:p>
            <a:pPr marL="0" indent="0">
              <a:buNone/>
            </a:pPr>
            <a:r>
              <a:rPr lang="en-US" sz="1000" dirty="0"/>
              <a:t>ULONGLONG </a:t>
            </a:r>
            <a:r>
              <a:rPr lang="en-US" sz="1000" dirty="0" err="1"/>
              <a:t>SoftwareWsIndex</a:t>
            </a:r>
            <a:r>
              <a:rPr lang="en-US" sz="1000" dirty="0"/>
              <a:t> : 11</a:t>
            </a:r>
            <a:r>
              <a:rPr lang="en-US" sz="1000" dirty="0" smtClean="0"/>
              <a:t>;  	</a:t>
            </a:r>
            <a:r>
              <a:rPr lang="en-US" sz="1000" dirty="0" smtClean="0">
                <a:sym typeface="Wingdings" panose="05000000000000000000" pitchFamily="2" charset="2"/>
              </a:rPr>
              <a:t> Mode2 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ULONGLONG </a:t>
            </a:r>
            <a:r>
              <a:rPr lang="en-US" sz="1000" dirty="0" err="1"/>
              <a:t>NoExecute</a:t>
            </a:r>
            <a:r>
              <a:rPr lang="en-US" sz="1000" dirty="0"/>
              <a:t> : 1;</a:t>
            </a:r>
          </a:p>
          <a:p>
            <a:pPr marL="0" indent="0">
              <a:buNone/>
            </a:pPr>
            <a:r>
              <a:rPr lang="en-US" sz="1000" dirty="0"/>
              <a:t>} HARDWARE_PTE, *PHARDWARE_PTE;</a:t>
            </a:r>
          </a:p>
        </p:txBody>
      </p:sp>
    </p:spTree>
    <p:extLst>
      <p:ext uri="{BB962C8B-B14F-4D97-AF65-F5344CB8AC3E}">
        <p14:creationId xmlns:p14="http://schemas.microsoft.com/office/powerpoint/2010/main" val="33590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50" y="590550"/>
            <a:ext cx="6937150" cy="533400"/>
          </a:xfrm>
        </p:spPr>
        <p:txBody>
          <a:bodyPr/>
          <a:lstStyle/>
          <a:p>
            <a:r>
              <a:rPr lang="en-US" dirty="0" smtClean="0"/>
              <a:t>Base </a:t>
            </a:r>
            <a:r>
              <a:rPr lang="en-US" dirty="0" err="1" smtClean="0"/>
              <a:t>PageTable</a:t>
            </a:r>
            <a:r>
              <a:rPr lang="en-US" dirty="0" smtClean="0"/>
              <a:t> offsets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2343150"/>
            <a:ext cx="8239125" cy="221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58115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example of 512-way page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the OFFSETS your looking for.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512 way Table (512 * 8 = 0x1000, a page)</a:t>
            </a:r>
          </a:p>
          <a:p>
            <a:pPr lvl="1"/>
            <a:r>
              <a:rPr lang="en-US" dirty="0" smtClean="0"/>
              <a:t>PFN Offset 0 configured and valid bit</a:t>
            </a:r>
          </a:p>
          <a:p>
            <a:pPr lvl="1"/>
            <a:r>
              <a:rPr lang="en-US" dirty="0" smtClean="0"/>
              <a:t>PFN Offset 0x1ed Point’s to self and valid bit</a:t>
            </a:r>
          </a:p>
          <a:p>
            <a:pPr lvl="2"/>
            <a:r>
              <a:rPr lang="en-US" dirty="0" smtClean="0"/>
              <a:t>This allows us to identify *current position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Mode2 has more checks for typical page table </a:t>
            </a:r>
          </a:p>
          <a:p>
            <a:r>
              <a:rPr lang="en-US" dirty="0" smtClean="0"/>
              <a:t>Mode1 is for heightened assurance</a:t>
            </a:r>
          </a:p>
          <a:p>
            <a:pPr lvl="1"/>
            <a:r>
              <a:rPr lang="en-US" dirty="0" smtClean="0"/>
              <a:t>Both work together to extract PFN &amp; MEMORY_RUN gaps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blockwatch.ioactive.com/MProcDetect.cs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Demos</a:t>
            </a:r>
          </a:p>
          <a:p>
            <a:r>
              <a:rPr lang="en-US" dirty="0" smtClean="0"/>
              <a:t>Work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</a:p>
        </p:txBody>
      </p:sp>
    </p:spTree>
    <p:extLst>
      <p:ext uri="{BB962C8B-B14F-4D97-AF65-F5344CB8AC3E}">
        <p14:creationId xmlns:p14="http://schemas.microsoft.com/office/powerpoint/2010/main" val="23697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Map Detection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against performance</a:t>
            </a:r>
          </a:p>
          <a:p>
            <a:pPr lvl="1"/>
            <a:r>
              <a:rPr lang="en-US" dirty="0" smtClean="0"/>
              <a:t>If we de-tune performance we can validate spoof entries and various malformed cases</a:t>
            </a:r>
          </a:p>
          <a:p>
            <a:pPr lvl="1"/>
            <a:r>
              <a:rPr lang="en-US" dirty="0" smtClean="0"/>
              <a:t>Windows zero’s memory quickly (no exiting processes, so far:)</a:t>
            </a:r>
          </a:p>
          <a:p>
            <a:r>
              <a:rPr lang="en-US" b="1" dirty="0" smtClean="0"/>
              <a:t>!</a:t>
            </a:r>
            <a:r>
              <a:rPr lang="en-US" b="1" dirty="0" err="1" smtClean="0"/>
              <a:t>ed</a:t>
            </a:r>
            <a:r>
              <a:rPr lang="en-US" b="1" dirty="0" smtClean="0"/>
              <a:t> </a:t>
            </a:r>
            <a:r>
              <a:rPr lang="en-US" dirty="0" smtClean="0"/>
              <a:t>[physical] can be done to assess evasive techniques</a:t>
            </a:r>
          </a:p>
          <a:p>
            <a:pPr lvl="1"/>
            <a:r>
              <a:rPr lang="en-US" dirty="0" smtClean="0"/>
              <a:t>Simply destroying self map results in </a:t>
            </a:r>
            <a:r>
              <a:rPr lang="en-US" b="1" u="none" dirty="0" smtClean="0"/>
              <a:t>BSOD!!</a:t>
            </a:r>
            <a:r>
              <a:rPr lang="en-US" u="none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Looking for feedback testing</a:t>
            </a:r>
            <a:r>
              <a:rPr lang="en-US" i="1" baseline="0" dirty="0" smtClean="0">
                <a:sym typeface="Wingdings" panose="05000000000000000000" pitchFamily="2" charset="2"/>
              </a:rPr>
              <a:t> to identify better more comprehensive PTE flag checks (</a:t>
            </a:r>
            <a:r>
              <a:rPr lang="en-US" i="1" dirty="0" smtClean="0">
                <a:sym typeface="Wingdings" panose="05000000000000000000" pitchFamily="2" charset="2"/>
              </a:rPr>
              <a:t>edge cases, missed tables or extra checks)</a:t>
            </a:r>
          </a:p>
        </p:txBody>
      </p:sp>
    </p:spTree>
    <p:extLst>
      <p:ext uri="{BB962C8B-B14F-4D97-AF65-F5344CB8AC3E}">
        <p14:creationId xmlns:p14="http://schemas.microsoft.com/office/powerpoint/2010/main" val="23230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(basically</a:t>
            </a:r>
            <a:r>
              <a:rPr lang="en-US" baseline="0" dirty="0" smtClean="0"/>
              <a:t> in 1 line)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092" y="987844"/>
            <a:ext cx="5790308" cy="37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4171950"/>
            <a:ext cx="6400800" cy="609600"/>
          </a:xfrm>
        </p:spPr>
        <p:txBody>
          <a:bodyPr/>
          <a:lstStyle/>
          <a:p>
            <a:r>
              <a:rPr lang="en-US" dirty="0"/>
              <a:t>Example execution (.</a:t>
            </a:r>
            <a:r>
              <a:rPr lang="en-US" dirty="0" err="1"/>
              <a:t>vmem</a:t>
            </a:r>
            <a:r>
              <a:rPr lang="en-US" dirty="0"/>
              <a:t> starts @0 offset), .DMP (0x2000+) or other </a:t>
            </a:r>
            <a:r>
              <a:rPr lang="en-US" u="none" dirty="0" err="1"/>
              <a:t>autodetect</a:t>
            </a:r>
            <a:r>
              <a:rPr lang="en-US" dirty="0"/>
              <a:t> header offset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4812"/>
            <a:ext cx="6858000" cy="39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Detected Memory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value by offset to find gap size, adjust to automate memory</a:t>
            </a:r>
            <a:r>
              <a:rPr lang="en-US" baseline="0" dirty="0" smtClean="0"/>
              <a:t> run</a:t>
            </a:r>
            <a:r>
              <a:rPr lang="en-US" dirty="0" smtClean="0"/>
              <a:t> detection</a:t>
            </a:r>
          </a:p>
          <a:p>
            <a:pPr lvl="1"/>
            <a:r>
              <a:rPr lang="en-US" dirty="0"/>
              <a:t>Takahiro </a:t>
            </a:r>
            <a:r>
              <a:rPr lang="en-US" dirty="0" err="1"/>
              <a:t>Haruyama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blog post </a:t>
            </a:r>
            <a:r>
              <a:rPr lang="en-US" dirty="0" smtClean="0"/>
              <a:t>on related issue (large memory) and also memory run detection issues from logical sources</a:t>
            </a:r>
          </a:p>
          <a:p>
            <a:r>
              <a:rPr lang="en-US" dirty="0" smtClean="0"/>
              <a:t>*previous slide, detecting gap, when offset changes;</a:t>
            </a:r>
          </a:p>
          <a:p>
            <a:pPr lvl="1"/>
            <a:r>
              <a:rPr lang="en-US" dirty="0" smtClean="0"/>
              <a:t>ROUND_UP(0xb4b56000,</a:t>
            </a:r>
            <a:r>
              <a:rPr lang="en-US" dirty="0"/>
              <a:t> </a:t>
            </a:r>
            <a:r>
              <a:rPr lang="en-US" dirty="0" smtClean="0"/>
              <a:t>0x40000000) = first run end 0xc0000..</a:t>
            </a:r>
          </a:p>
          <a:p>
            <a:pPr lvl="1"/>
            <a:r>
              <a:rPr lang="en-US" dirty="0" smtClean="0"/>
              <a:t> ROUND_DOWN(0x1181f1000,</a:t>
            </a:r>
            <a:r>
              <a:rPr lang="en-US" dirty="0"/>
              <a:t> </a:t>
            </a:r>
            <a:r>
              <a:rPr lang="en-US" dirty="0" smtClean="0"/>
              <a:t>0x40000000)</a:t>
            </a:r>
          </a:p>
        </p:txBody>
      </p:sp>
    </p:spTree>
    <p:extLst>
      <p:ext uri="{BB962C8B-B14F-4D97-AF65-F5344CB8AC3E}">
        <p14:creationId xmlns:p14="http://schemas.microsoft.com/office/powerpoint/2010/main" val="9462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start for process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for OS</a:t>
            </a:r>
            <a:r>
              <a:rPr lang="en-US" baseline="0" dirty="0" smtClean="0"/>
              <a:t> which mm use recursive PD or self mapping</a:t>
            </a:r>
          </a:p>
          <a:p>
            <a:pPr lvl="1"/>
            <a:r>
              <a:rPr lang="en-US" dirty="0" smtClean="0"/>
              <a:t>Most</a:t>
            </a:r>
            <a:r>
              <a:rPr lang="en-US" baseline="0" dirty="0" smtClean="0"/>
              <a:t> of the time since it is usually simpler to setup and can transition to the HW managing the tables quickly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Really</a:t>
            </a:r>
            <a:r>
              <a:rPr lang="en-US" baseline="0" dirty="0" smtClean="0"/>
              <a:t> * except for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support for Hypervisors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</a:t>
            </a:r>
            <a:r>
              <a:rPr lang="en-US" baseline="0" dirty="0" smtClean="0"/>
              <a:t> extensions over the years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focus on newer stuff 64bit with hardware support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 In progress</a:t>
            </a:r>
          </a:p>
          <a:p>
            <a:pPr lvl="1"/>
            <a:r>
              <a:rPr lang="en-US" dirty="0" smtClean="0"/>
              <a:t>Ideas</a:t>
            </a:r>
            <a:r>
              <a:rPr lang="en-US" baseline="0" dirty="0" smtClean="0"/>
              <a:t> for Linux ? </a:t>
            </a:r>
            <a:r>
              <a:rPr lang="en-US" baseline="0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0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physical memory addressing</a:t>
            </a:r>
          </a:p>
          <a:p>
            <a:pPr lvl="1"/>
            <a:r>
              <a:rPr lang="en-US" dirty="0" smtClean="0"/>
              <a:t>Evolution towards more comprehensive hardware support of what earlier generation hypervisors had too by hand</a:t>
            </a:r>
          </a:p>
          <a:p>
            <a:pPr lvl="2"/>
            <a:r>
              <a:rPr lang="en-US" dirty="0" smtClean="0"/>
              <a:t>i.e. Shadow page tables have largely given way towards EPT/SLAT type hardware driven structures.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Older virtualization systems (no need for HW support)</a:t>
            </a:r>
          </a:p>
          <a:p>
            <a:pPr marL="400050" lvl="1" indent="0">
              <a:buNone/>
            </a:pPr>
            <a:r>
              <a:rPr lang="en-US" dirty="0" smtClean="0"/>
              <a:t>Some perf issues: </a:t>
            </a:r>
          </a:p>
          <a:p>
            <a:pPr marL="685800" lvl="1"/>
            <a:r>
              <a:rPr lang="en-US" baseline="0" dirty="0" smtClean="0"/>
              <a:t>Hypervisor required to intercept a variety of possible malicious actions by guest</a:t>
            </a:r>
          </a:p>
          <a:p>
            <a:pPr marL="685800" lvl="1"/>
            <a:r>
              <a:rPr lang="en-US" dirty="0" smtClean="0"/>
              <a:t>Write protected or uses ring 1 to isolate guest paging system</a:t>
            </a:r>
          </a:p>
          <a:p>
            <a:pPr marL="685800" lvl="1"/>
            <a:r>
              <a:rPr lang="en-US" dirty="0" smtClean="0"/>
              <a:t>Must implement full virtual TLB 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</a:t>
            </a:r>
            <a:r>
              <a:rPr lang="en-US" baseline="0" dirty="0" smtClean="0"/>
              <a:t>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12" y="1123950"/>
            <a:ext cx="6583680" cy="3886200"/>
          </a:xfrm>
        </p:spPr>
        <p:txBody>
          <a:bodyPr/>
          <a:lstStyle/>
          <a:p>
            <a:r>
              <a:rPr lang="en-US" dirty="0" smtClean="0"/>
              <a:t>AKA:</a:t>
            </a:r>
            <a:r>
              <a:rPr lang="en-US" baseline="0" dirty="0" smtClean="0"/>
              <a:t> SLAT (Second level address translation)</a:t>
            </a:r>
          </a:p>
          <a:p>
            <a:pPr lvl="1"/>
            <a:r>
              <a:rPr lang="en-US" baseline="0" dirty="0" smtClean="0"/>
              <a:t>Intel: EPT (Extended Page Table)</a:t>
            </a:r>
          </a:p>
          <a:p>
            <a:pPr lvl="1"/>
            <a:r>
              <a:rPr lang="en-US" baseline="0" dirty="0" smtClean="0"/>
              <a:t>AMD: RVI (Rapid Virtualizatio</a:t>
            </a:r>
            <a:r>
              <a:rPr lang="en-US" dirty="0" smtClean="0"/>
              <a:t>n Indexing)</a:t>
            </a:r>
          </a:p>
          <a:p>
            <a:r>
              <a:rPr lang="en-US" dirty="0" smtClean="0"/>
              <a:t>No SPT/</a:t>
            </a:r>
            <a:r>
              <a:rPr lang="en-US" dirty="0" err="1" smtClean="0"/>
              <a:t>vTLB</a:t>
            </a:r>
            <a:r>
              <a:rPr lang="en-US" dirty="0" smtClean="0"/>
              <a:t> -- </a:t>
            </a:r>
            <a:r>
              <a:rPr lang="en-US" dirty="0"/>
              <a:t>Per VM HW managed SLAT</a:t>
            </a:r>
            <a:endParaRPr lang="en-US" dirty="0" smtClean="0"/>
          </a:p>
          <a:p>
            <a:pPr lvl="1"/>
            <a:r>
              <a:rPr lang="en-US" dirty="0" smtClean="0"/>
              <a:t>TLB miss is expensive (4 vs. 24 memory accesses)</a:t>
            </a:r>
          </a:p>
          <a:p>
            <a:pPr lvl="2"/>
            <a:r>
              <a:rPr lang="en-US" dirty="0" smtClean="0"/>
              <a:t>HW SLAT needs good locality</a:t>
            </a:r>
          </a:p>
          <a:p>
            <a:pPr lvl="1"/>
            <a:r>
              <a:rPr lang="en-US" dirty="0" smtClean="0"/>
              <a:t>HW paging, use 2MB pages skips a level of translation</a:t>
            </a:r>
          </a:p>
          <a:p>
            <a:pPr lvl="1"/>
            <a:r>
              <a:rPr lang="en-US" dirty="0" smtClean="0"/>
              <a:t>Detect if your in a hypervisor if by using 1GB pages</a:t>
            </a:r>
          </a:p>
          <a:p>
            <a:pPr lvl="2"/>
            <a:r>
              <a:rPr lang="en-US" dirty="0" smtClean="0"/>
              <a:t>Memory load perf will be a problem until an alternatives to 2D nested page walks implemented</a:t>
            </a:r>
          </a:p>
          <a:p>
            <a:pPr lvl="3"/>
            <a:r>
              <a:rPr lang="en-US" dirty="0" smtClean="0"/>
              <a:t>Speculative Inverted page table: </a:t>
            </a:r>
            <a:r>
              <a:rPr lang="en-US" dirty="0" err="1">
                <a:hlinkClick r:id="rId3"/>
              </a:rPr>
              <a:t>SpecISP</a:t>
            </a:r>
            <a:r>
              <a:rPr lang="en-US" dirty="0"/>
              <a:t>  </a:t>
            </a:r>
          </a:p>
          <a:p>
            <a:pPr lvl="3"/>
            <a:r>
              <a:rPr lang="en-US" dirty="0" smtClean="0"/>
              <a:t>Speculative MMU: </a:t>
            </a:r>
            <a:r>
              <a:rPr lang="en-US" dirty="0" err="1" smtClean="0">
                <a:hlinkClick r:id="rId4"/>
              </a:rPr>
              <a:t>SpecTLB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</a:t>
            </a:r>
            <a:r>
              <a:rPr lang="en-US" baseline="0" dirty="0" smtClean="0"/>
              <a:t> doing the impossible!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3505200"/>
          </a:xfrm>
        </p:spPr>
        <p:txBody>
          <a:bodyPr/>
          <a:lstStyle/>
          <a:p>
            <a:r>
              <a:rPr lang="en-US" baseline="0" dirty="0" smtClean="0"/>
              <a:t>“Unfortunately, developing a completely generic and automated algorithm to forensically analyze nested virtualization environments is - in the general case impossible.” [1]</a:t>
            </a:r>
          </a:p>
          <a:p>
            <a:endParaRPr lang="en-US" dirty="0"/>
          </a:p>
          <a:p>
            <a:r>
              <a:rPr lang="en-US" baseline="0" dirty="0" smtClean="0"/>
              <a:t>True for</a:t>
            </a:r>
            <a:r>
              <a:rPr lang="en-US" dirty="0" smtClean="0"/>
              <a:t> VMCS in isolation, but leveraging earlier work on hidden process detection, we made it possible.</a:t>
            </a:r>
          </a:p>
          <a:p>
            <a:pPr lvl="1"/>
            <a:r>
              <a:rPr lang="en-US" baseline="0" dirty="0" smtClean="0"/>
              <a:t>There’s always more to-do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level – What are we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r>
              <a:rPr lang="en-US" baseline="0" dirty="0" smtClean="0"/>
              <a:t> </a:t>
            </a:r>
            <a:r>
              <a:rPr lang="en-US" baseline="0" dirty="0" smtClean="0"/>
              <a:t>memory recovery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 to enhance and expand on some open source tools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Microarchitecture </a:t>
            </a:r>
            <a:r>
              <a:rPr lang="en-US" baseline="0" dirty="0" smtClean="0"/>
              <a:t>issues, closed source issues</a:t>
            </a:r>
          </a:p>
          <a:p>
            <a:pPr lvl="1"/>
            <a:r>
              <a:rPr lang="en-US" baseline="0" dirty="0" smtClean="0"/>
              <a:t>Will find time for enhancements depending on feedback ;)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406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VM spec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2550"/>
            <a:ext cx="7981950" cy="36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</a:t>
            </a:r>
            <a:r>
              <a:rPr lang="en-US" baseline="0" dirty="0" smtClean="0"/>
              <a:t> Entry/Exit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7924800" cy="3505200"/>
          </a:xfrm>
        </p:spPr>
        <p:txBody>
          <a:bodyPr/>
          <a:lstStyle/>
          <a:p>
            <a:r>
              <a:rPr lang="en-US" dirty="0" smtClean="0"/>
              <a:t>Managed by VMCS (VMCB AMD)</a:t>
            </a:r>
          </a:p>
          <a:p>
            <a:pPr lvl="1"/>
            <a:r>
              <a:rPr lang="en-US" dirty="0" smtClean="0"/>
              <a:t>Typically 1 per VM (always?)</a:t>
            </a:r>
          </a:p>
          <a:p>
            <a:endParaRPr lang="en-US" dirty="0" smtClean="0"/>
          </a:p>
          <a:p>
            <a:r>
              <a:rPr lang="en-US" dirty="0" smtClean="0"/>
              <a:t>Several groupings maintain overall state</a:t>
            </a:r>
          </a:p>
          <a:p>
            <a:r>
              <a:rPr lang="en-US" dirty="0" smtClean="0"/>
              <a:t>Full Host &amp; Guest register state’s</a:t>
            </a:r>
          </a:p>
          <a:p>
            <a:r>
              <a:rPr lang="en-US" dirty="0" smtClean="0"/>
              <a:t>VM Execution, Exit &amp; Entry control flags</a:t>
            </a:r>
          </a:p>
          <a:p>
            <a:pPr lvl="1"/>
            <a:r>
              <a:rPr lang="en-US" dirty="0" smtClean="0"/>
              <a:t>Exit Info (extra data describing exit </a:t>
            </a:r>
          </a:p>
          <a:p>
            <a:endParaRPr lang="en-US" dirty="0" smtClean="0"/>
          </a:p>
          <a:p>
            <a:r>
              <a:rPr lang="en-US" dirty="0" smtClean="0"/>
              <a:t>Due to this, link pointer is (always?) 0xffffffffffffffff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VMCS </a:t>
            </a:r>
            <a:r>
              <a:rPr lang="en-US" dirty="0"/>
              <a:t>context only </a:t>
            </a:r>
            <a:r>
              <a:rPr lang="en-US" dirty="0" smtClean="0"/>
              <a:t>(guest register </a:t>
            </a:r>
            <a:r>
              <a:rPr lang="en-US" dirty="0"/>
              <a:t>s</a:t>
            </a:r>
            <a:r>
              <a:rPr lang="en-US" dirty="0" smtClean="0"/>
              <a:t>tate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3429000"/>
          </a:xfrm>
        </p:spPr>
        <p:txBody>
          <a:bodyPr/>
          <a:lstStyle/>
          <a:p>
            <a:r>
              <a:rPr lang="en-US" dirty="0" smtClean="0"/>
              <a:t>64bit</a:t>
            </a:r>
            <a:r>
              <a:rPr lang="en-US" dirty="0"/>
              <a:t>: </a:t>
            </a:r>
            <a:r>
              <a:rPr lang="en-US" dirty="0" smtClean="0"/>
              <a:t>CR0, CR3, CR4, DR7, RSP, RIP, </a:t>
            </a:r>
            <a:r>
              <a:rPr lang="en-US" dirty="0"/>
              <a:t>RFLAGS, </a:t>
            </a:r>
            <a:r>
              <a:rPr lang="en-US" dirty="0" smtClean="0"/>
              <a:t>GDTR, IDTR, DEBUGCTL</a:t>
            </a:r>
            <a:r>
              <a:rPr lang="en-US" dirty="0"/>
              <a:t>, IA32_EFER, IA32_PAT, PERF_GLOBAL_CTRL, SYSENTER_EIP, SYSENTER_ESP  </a:t>
            </a:r>
          </a:p>
          <a:p>
            <a:r>
              <a:rPr lang="en-US" dirty="0"/>
              <a:t>32bt: SYSENTER_CS, SMBASE</a:t>
            </a:r>
          </a:p>
          <a:p>
            <a:r>
              <a:rPr lang="en-US" dirty="0"/>
              <a:t>Selectors(80bits): CS SS DS ES FS GS LDTR TR</a:t>
            </a:r>
          </a:p>
          <a:p>
            <a:pPr lvl="1"/>
            <a:r>
              <a:rPr lang="en-US" dirty="0"/>
              <a:t>Selector(16) + </a:t>
            </a:r>
            <a:r>
              <a:rPr lang="en-US" dirty="0" err="1"/>
              <a:t>Baseaddress</a:t>
            </a:r>
            <a:r>
              <a:rPr lang="en-US" dirty="0"/>
              <a:t>(64) + </a:t>
            </a:r>
            <a:r>
              <a:rPr lang="en-US" dirty="0" err="1"/>
              <a:t>Seg</a:t>
            </a:r>
            <a:r>
              <a:rPr lang="en-US" dirty="0"/>
              <a:t> </a:t>
            </a:r>
            <a:r>
              <a:rPr lang="en-US" dirty="0" err="1"/>
              <a:t>lim</a:t>
            </a:r>
            <a:r>
              <a:rPr lang="en-US" dirty="0"/>
              <a:t>(32)+access rights(32) </a:t>
            </a:r>
          </a:p>
          <a:p>
            <a:r>
              <a:rPr lang="en-US" dirty="0" smtClean="0"/>
              <a:t>960 + 64 + 640 = 1664bits or 208 bytes</a:t>
            </a:r>
          </a:p>
          <a:p>
            <a:pPr lvl="1"/>
            <a:r>
              <a:rPr lang="en-US" dirty="0" smtClean="0"/>
              <a:t>Rough estimate…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with the </a:t>
            </a:r>
            <a:r>
              <a:rPr lang="en-US" dirty="0" err="1" smtClean="0"/>
              <a:t>linux</a:t>
            </a:r>
            <a:r>
              <a:rPr lang="en-US" dirty="0" smtClean="0"/>
              <a:t> mm and overall page</a:t>
            </a:r>
            <a:r>
              <a:rPr lang="en-US" baseline="0" dirty="0" smtClean="0"/>
              <a:t> table handling does not use the recursive or self map characteristics.</a:t>
            </a:r>
          </a:p>
          <a:p>
            <a:pPr lvl="1"/>
            <a:r>
              <a:rPr lang="en-US" dirty="0" smtClean="0"/>
              <a:t>Support is fairly solid for Free/</a:t>
            </a:r>
            <a:r>
              <a:rPr lang="en-US" dirty="0" err="1" smtClean="0"/>
              <a:t>OpenBSD</a:t>
            </a:r>
            <a:r>
              <a:rPr lang="en-US" dirty="0" smtClean="0"/>
              <a:t> and Windows</a:t>
            </a:r>
          </a:p>
          <a:p>
            <a:pPr lvl="2"/>
            <a:r>
              <a:rPr lang="en-US" dirty="0" smtClean="0"/>
              <a:t>Recursive hypervisor encapsulation is handled by joining the independent physical addresses found co0-located into ta given VMCS page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r>
              <a:rPr lang="en-US" dirty="0" smtClean="0"/>
              <a:t>Extents based </a:t>
            </a:r>
            <a:r>
              <a:rPr lang="en-US" baseline="0" dirty="0" smtClean="0"/>
              <a:t>&amp; emulated VT </a:t>
            </a:r>
            <a:r>
              <a:rPr lang="en-US" dirty="0" smtClean="0"/>
              <a:t>mappings</a:t>
            </a:r>
          </a:p>
          <a:p>
            <a:pPr lvl="0"/>
            <a:r>
              <a:rPr lang="en-US" dirty="0" smtClean="0"/>
              <a:t>Caching</a:t>
            </a:r>
            <a:r>
              <a:rPr lang="en-US" baseline="0" dirty="0" smtClean="0"/>
              <a:t> </a:t>
            </a:r>
            <a:r>
              <a:rPr lang="en-US" baseline="0" dirty="0" smtClean="0"/>
              <a:t>structures being ignored</a:t>
            </a:r>
          </a:p>
          <a:p>
            <a:pPr lvl="1"/>
            <a:r>
              <a:rPr lang="en-US" dirty="0" smtClean="0"/>
              <a:t>Maybe gaps if the caches are not </a:t>
            </a:r>
            <a:r>
              <a:rPr lang="en-US" dirty="0" smtClean="0"/>
              <a:t>consistent? </a:t>
            </a:r>
            <a:r>
              <a:rPr lang="en-US" dirty="0" smtClean="0"/>
              <a:t>Is this a real problem?</a:t>
            </a:r>
            <a:endParaRPr lang="en-US" dirty="0" smtClean="0"/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as</a:t>
            </a:r>
            <a:r>
              <a:rPr lang="en-US" baseline="0" dirty="0" smtClean="0"/>
              <a:t>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modern</a:t>
            </a:r>
            <a:r>
              <a:rPr lang="en-US" baseline="0" dirty="0" smtClean="0"/>
              <a:t> analysis or software protection systems</a:t>
            </a:r>
            <a:r>
              <a:rPr lang="en-US" dirty="0" smtClean="0"/>
              <a:t> are based on similar VMM as an application that is not fundamentally part of the underlying OS kernel.</a:t>
            </a:r>
          </a:p>
          <a:p>
            <a:endParaRPr lang="en-US" b="1" dirty="0">
              <a:hlinkClick r:id="rId2"/>
            </a:endParaRPr>
          </a:p>
          <a:p>
            <a:r>
              <a:rPr lang="en-US" dirty="0" smtClean="0">
                <a:hlinkClick r:id="rId2"/>
              </a:rPr>
              <a:t>zer0mem</a:t>
            </a:r>
            <a:r>
              <a:rPr lang="en-US" dirty="0" smtClean="0"/>
              <a:t>/</a:t>
            </a:r>
            <a:r>
              <a:rPr lang="en-US" dirty="0" err="1" smtClean="0"/>
              <a:t>frookSINATRA</a:t>
            </a:r>
            <a:r>
              <a:rPr lang="en-US" dirty="0" smtClean="0"/>
              <a:t> &amp; </a:t>
            </a:r>
            <a:r>
              <a:rPr lang="en-US" dirty="0" err="1" smtClean="0">
                <a:hlinkClick r:id="rId3"/>
              </a:rPr>
              <a:t>MiniHyperVisorProject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Uses modified </a:t>
            </a:r>
            <a:r>
              <a:rPr lang="en-US" dirty="0" err="1" smtClean="0"/>
              <a:t>vbox</a:t>
            </a:r>
            <a:r>
              <a:rPr lang="en-US" dirty="0" smtClean="0"/>
              <a:t> to do some hacky tricks</a:t>
            </a:r>
          </a:p>
          <a:p>
            <a:pPr lvl="1"/>
            <a:r>
              <a:rPr lang="en-US" dirty="0" smtClean="0"/>
              <a:t>Other project is more custom hypervisor for deep analysis.  Maybe harder to identify.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Code ?</a:t>
            </a:r>
          </a:p>
          <a:p>
            <a:endParaRPr lang="en-US" dirty="0"/>
          </a:p>
          <a:p>
            <a:r>
              <a:rPr lang="en-US" dirty="0" smtClean="0"/>
              <a:t>Requests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8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VMI</a:t>
            </a:r>
            <a:r>
              <a:rPr lang="en-US" baseline="0" dirty="0" smtClean="0"/>
              <a:t> – Virtual Machine Introspection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50" y="1276350"/>
            <a:ext cx="6583680" cy="3505200"/>
          </a:xfrm>
        </p:spPr>
        <p:txBody>
          <a:bodyPr/>
          <a:lstStyle/>
          <a:p>
            <a:r>
              <a:rPr lang="en-US" dirty="0" smtClean="0"/>
              <a:t>Active VMI</a:t>
            </a:r>
            <a:endParaRPr lang="en-US" baseline="0" dirty="0" smtClean="0"/>
          </a:p>
          <a:p>
            <a:pPr lvl="1"/>
            <a:r>
              <a:rPr lang="en-US" dirty="0" smtClean="0"/>
              <a:t>VMWare (</a:t>
            </a:r>
            <a:r>
              <a:rPr lang="en-US" dirty="0" err="1" smtClean="0"/>
              <a:t>vShield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Largely used for antivirus consolidation</a:t>
            </a:r>
          </a:p>
          <a:p>
            <a:r>
              <a:rPr lang="en-US" dirty="0" smtClean="0"/>
              <a:t>Passive VMI</a:t>
            </a:r>
          </a:p>
          <a:p>
            <a:pPr lvl="1"/>
            <a:r>
              <a:rPr lang="en-US" dirty="0" smtClean="0"/>
              <a:t>Volatility based </a:t>
            </a:r>
            <a:r>
              <a:rPr lang="en-US" dirty="0" err="1" smtClean="0"/>
              <a:t>Actaeon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http://www.syssec-project.eu/m/page-media/3/raid13_graziano.pdf</a:t>
            </a:r>
            <a:r>
              <a:rPr lang="en-US" dirty="0" smtClean="0"/>
              <a:t> [1]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Rekall</a:t>
            </a:r>
            <a:r>
              <a:rPr lang="en-US" dirty="0" smtClean="0"/>
              <a:t> (volatility fork) </a:t>
            </a:r>
            <a:r>
              <a:rPr lang="en-US" dirty="0" smtClean="0">
                <a:hlinkClick r:id="rId4"/>
              </a:rPr>
              <a:t>http://www.rekall-forensic.com/</a:t>
            </a:r>
            <a:r>
              <a:rPr lang="en-US" dirty="0" smtClean="0"/>
              <a:t> [2]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5"/>
              </a:rPr>
              <a:t>“Turtles project”</a:t>
            </a:r>
            <a:r>
              <a:rPr lang="en-US" dirty="0" smtClean="0"/>
              <a:t> - Defines a lot of abstractions around nested VM operations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0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VMI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583680" cy="3505200"/>
          </a:xfrm>
        </p:spPr>
        <p:txBody>
          <a:bodyPr/>
          <a:lstStyle/>
          <a:p>
            <a:r>
              <a:rPr lang="en-US" dirty="0" smtClean="0"/>
              <a:t>Untrusted execution</a:t>
            </a:r>
          </a:p>
          <a:p>
            <a:pPr lvl="1"/>
            <a:r>
              <a:rPr lang="en-US" dirty="0" smtClean="0"/>
              <a:t>Scripts to malware</a:t>
            </a:r>
          </a:p>
          <a:p>
            <a:pPr lvl="2"/>
            <a:r>
              <a:rPr lang="en-US" dirty="0" smtClean="0"/>
              <a:t>Analysis of untrusted code at runtime for antivirus or a backdoor</a:t>
            </a:r>
          </a:p>
          <a:p>
            <a:r>
              <a:rPr lang="en-US" dirty="0" smtClean="0"/>
              <a:t>Hypervisor/OS evaluation</a:t>
            </a:r>
          </a:p>
          <a:p>
            <a:pPr lvl="1"/>
            <a:r>
              <a:rPr lang="en-US" dirty="0" smtClean="0"/>
              <a:t>Low-level interactions</a:t>
            </a:r>
          </a:p>
          <a:p>
            <a:pPr lvl="1"/>
            <a:r>
              <a:rPr lang="en-US" dirty="0" smtClean="0"/>
              <a:t>Nested is needed for testing a virtualization based rootkit</a:t>
            </a:r>
            <a:endParaRPr lang="en-US" dirty="0"/>
          </a:p>
          <a:p>
            <a:r>
              <a:rPr lang="en-US" dirty="0" smtClean="0"/>
              <a:t>Easy access to hardware state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a</a:t>
            </a:r>
            <a:r>
              <a:rPr lang="en-US" dirty="0" smtClean="0"/>
              <a:t>ble to look at </a:t>
            </a:r>
            <a:r>
              <a:rPr lang="en-US" dirty="0" err="1" smtClean="0"/>
              <a:t>vTLB</a:t>
            </a:r>
            <a:r>
              <a:rPr lang="en-US" dirty="0" smtClean="0"/>
              <a:t> w/o causing changes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Hypervisors are, usually, executing guests as processes under some other OS</a:t>
            </a:r>
          </a:p>
          <a:p>
            <a:pPr lvl="1"/>
            <a:r>
              <a:rPr lang="en-US" dirty="0" smtClean="0"/>
              <a:t>Find all of the processes</a:t>
            </a:r>
            <a:r>
              <a:rPr lang="en-US" baseline="0" dirty="0" smtClean="0"/>
              <a:t> is a good place to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What’s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is an </a:t>
            </a:r>
            <a:r>
              <a:rPr lang="en-US" b="1" dirty="0" smtClean="0"/>
              <a:t>address space configuration</a:t>
            </a:r>
          </a:p>
          <a:p>
            <a:pPr lvl="1"/>
            <a:r>
              <a:rPr lang="en-US" dirty="0" smtClean="0"/>
              <a:t>The configuration “file” is the </a:t>
            </a:r>
            <a:r>
              <a:rPr lang="en-US" i="1" dirty="0" smtClean="0"/>
              <a:t>page table</a:t>
            </a:r>
          </a:p>
          <a:p>
            <a:pPr lvl="1"/>
            <a:r>
              <a:rPr lang="en-US" dirty="0" smtClean="0"/>
              <a:t>A container</a:t>
            </a:r>
            <a:r>
              <a:rPr lang="en-US" baseline="0" dirty="0" smtClean="0"/>
              <a:t> for threads which are executed on a CPU.</a:t>
            </a:r>
          </a:p>
          <a:p>
            <a:pPr lvl="1"/>
            <a:r>
              <a:rPr lang="en-US" baseline="0" dirty="0" smtClean="0"/>
              <a:t>Threads share address space.</a:t>
            </a:r>
          </a:p>
          <a:p>
            <a:pPr lvl="1"/>
            <a:r>
              <a:rPr lang="en-US" baseline="0" dirty="0" smtClean="0"/>
              <a:t>Hard to know if you have all processes.</a:t>
            </a:r>
          </a:p>
          <a:p>
            <a:endParaRPr lang="en-US" baseline="0" dirty="0" smtClean="0"/>
          </a:p>
          <a:p>
            <a:r>
              <a:rPr lang="en-US" dirty="0" smtClean="0"/>
              <a:t>Wait, wait?</a:t>
            </a:r>
            <a:endParaRPr lang="en-US" baseline="0" dirty="0" smtClean="0"/>
          </a:p>
          <a:p>
            <a:pPr lvl="1"/>
            <a:r>
              <a:rPr lang="en-US" baseline="0" dirty="0" smtClean="0"/>
              <a:t>Can’t I inject a library/thread to an existing process?</a:t>
            </a:r>
          </a:p>
          <a:p>
            <a:pPr lvl="2"/>
            <a:r>
              <a:rPr lang="en-US" dirty="0" smtClean="0"/>
              <a:t>Code overwrite or injection</a:t>
            </a:r>
            <a:r>
              <a:rPr lang="en-US" baseline="0" dirty="0" smtClean="0"/>
              <a:t> is an integrity issue </a:t>
            </a:r>
          </a:p>
          <a:p>
            <a:pPr lvl="3"/>
            <a:r>
              <a:rPr lang="en-US" dirty="0" smtClean="0"/>
              <a:t>Hash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Memory </a:t>
            </a:r>
            <a:r>
              <a:rPr lang="en-US" dirty="0" smtClean="0"/>
              <a:t>Process</a:t>
            </a:r>
            <a:r>
              <a:rPr lang="en-US" baseline="0" dirty="0" smtClean="0"/>
              <a:t>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Dumping memory is a pain physically</a:t>
            </a:r>
            <a:endParaRPr lang="en-US" baseline="0" dirty="0" smtClean="0"/>
          </a:p>
          <a:p>
            <a:pPr lvl="0"/>
            <a:r>
              <a:rPr lang="en-US" dirty="0" smtClean="0"/>
              <a:t>Scanning VS.</a:t>
            </a:r>
            <a:r>
              <a:rPr lang="en-US" baseline="0" dirty="0" smtClean="0"/>
              <a:t> List traversal</a:t>
            </a:r>
          </a:p>
          <a:p>
            <a:r>
              <a:rPr lang="en-US" dirty="0" smtClean="0"/>
              <a:t>Scanning </a:t>
            </a:r>
          </a:p>
          <a:p>
            <a:pPr lvl="1"/>
            <a:r>
              <a:rPr lang="en-US" dirty="0" smtClean="0"/>
              <a:t>Can be very slow</a:t>
            </a:r>
          </a:p>
          <a:p>
            <a:pPr lvl="1"/>
            <a:r>
              <a:rPr lang="en-US" dirty="0" smtClean="0"/>
              <a:t>Tends to be high assurance</a:t>
            </a:r>
          </a:p>
          <a:p>
            <a:endParaRPr lang="en-US" dirty="0" smtClean="0"/>
          </a:p>
          <a:p>
            <a:r>
              <a:rPr lang="en-US" dirty="0" smtClean="0"/>
              <a:t>Link/Pointer Traversal</a:t>
            </a:r>
          </a:p>
          <a:p>
            <a:pPr lvl="1"/>
            <a:r>
              <a:rPr lang="en-US" dirty="0" smtClean="0"/>
              <a:t>Easily confused (DKOM attacks)</a:t>
            </a:r>
          </a:p>
          <a:p>
            <a:pPr lvl="1"/>
            <a:r>
              <a:rPr lang="en-US" dirty="0" smtClean="0"/>
              <a:t>Super Fast 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6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Volatility</a:t>
            </a:r>
            <a:r>
              <a:rPr lang="en-US" baseline="0" dirty="0" smtClean="0"/>
              <a:t> to the rescue! </a:t>
            </a:r>
            <a:r>
              <a:rPr lang="en-US" baseline="0" dirty="0" smtClean="0">
                <a:hlinkClick r:id="rId2"/>
              </a:rPr>
              <a:t>https://code.google.com/p/volatility/wiki/CommandReference#psxview</a:t>
            </a:r>
            <a:endParaRPr lang="en-US" dirty="0" smtClean="0"/>
          </a:p>
          <a:p>
            <a:pPr lvl="1"/>
            <a:r>
              <a:rPr lang="en-US" dirty="0" smtClean="0"/>
              <a:t>It compares the following </a:t>
            </a:r>
            <a:r>
              <a:rPr lang="en-US" b="1" u="sng" dirty="0" smtClean="0"/>
              <a:t>logical</a:t>
            </a:r>
            <a:r>
              <a:rPr lang="en-US" dirty="0" smtClean="0"/>
              <a:t> identifiers:</a:t>
            </a:r>
          </a:p>
          <a:p>
            <a:pPr lvl="2"/>
            <a:r>
              <a:rPr lang="en-US" dirty="0" err="1" smtClean="0"/>
              <a:t>PsActiveProcessHead</a:t>
            </a:r>
            <a:r>
              <a:rPr lang="en-US" dirty="0" smtClean="0"/>
              <a:t> linked list</a:t>
            </a:r>
          </a:p>
          <a:p>
            <a:pPr lvl="2"/>
            <a:r>
              <a:rPr lang="en-US" dirty="0" smtClean="0"/>
              <a:t>EPROCESS pool scanning</a:t>
            </a:r>
          </a:p>
          <a:p>
            <a:pPr lvl="2"/>
            <a:r>
              <a:rPr lang="en-US" dirty="0" smtClean="0"/>
              <a:t>ETHREAD pool scanning (then it references the owning EPROCESS)</a:t>
            </a:r>
          </a:p>
          <a:p>
            <a:pPr lvl="2"/>
            <a:r>
              <a:rPr lang="en-US" dirty="0" err="1" smtClean="0"/>
              <a:t>PspCidTable</a:t>
            </a:r>
            <a:endParaRPr lang="en-US" dirty="0" smtClean="0"/>
          </a:p>
          <a:p>
            <a:pPr lvl="2"/>
            <a:r>
              <a:rPr lang="en-US" dirty="0" smtClean="0"/>
              <a:t>Csrss.exe handle table</a:t>
            </a:r>
          </a:p>
          <a:p>
            <a:pPr lvl="2"/>
            <a:r>
              <a:rPr lang="en-US" dirty="0" smtClean="0"/>
              <a:t>Csrss.exe internal linked list (unavailable Vista+)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OA">
      <a:dk1>
        <a:sysClr val="windowText" lastClr="000000"/>
      </a:dk1>
      <a:lt1>
        <a:sysClr val="window" lastClr="FFFFFF"/>
      </a:lt1>
      <a:dk2>
        <a:srgbClr val="838383"/>
      </a:dk2>
      <a:lt2>
        <a:srgbClr val="EEECE1"/>
      </a:lt2>
      <a:accent1>
        <a:srgbClr val="556E70"/>
      </a:accent1>
      <a:accent2>
        <a:srgbClr val="CF0A2C"/>
      </a:accent2>
      <a:accent3>
        <a:srgbClr val="9DC74C"/>
      </a:accent3>
      <a:accent4>
        <a:srgbClr val="2FCDFE"/>
      </a:accent4>
      <a:accent5>
        <a:srgbClr val="184770"/>
      </a:accent5>
      <a:accent6>
        <a:srgbClr val="83838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OA">
      <a:dk1>
        <a:sysClr val="windowText" lastClr="000000"/>
      </a:dk1>
      <a:lt1>
        <a:sysClr val="window" lastClr="FFFFFF"/>
      </a:lt1>
      <a:dk2>
        <a:srgbClr val="838383"/>
      </a:dk2>
      <a:lt2>
        <a:srgbClr val="EEECE1"/>
      </a:lt2>
      <a:accent1>
        <a:srgbClr val="556E70"/>
      </a:accent1>
      <a:accent2>
        <a:srgbClr val="CF0A2C"/>
      </a:accent2>
      <a:accent3>
        <a:srgbClr val="9DC74C"/>
      </a:accent3>
      <a:accent4>
        <a:srgbClr val="2FCDFE"/>
      </a:accent4>
      <a:accent5>
        <a:srgbClr val="184770"/>
      </a:accent5>
      <a:accent6>
        <a:srgbClr val="83838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IOA Presentation Template White</Template>
  <TotalTime>16888</TotalTime>
  <Words>1830</Words>
  <Application>Microsoft Office PowerPoint</Application>
  <PresentationFormat>On-screen Show (16:9)</PresentationFormat>
  <Paragraphs>314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1_Office Theme</vt:lpstr>
      <vt:lpstr>Architecture independent Virtual Machine introspection </vt:lpstr>
      <vt:lpstr>Outline</vt:lpstr>
      <vt:lpstr>High level – What are we talking about?</vt:lpstr>
      <vt:lpstr>VMI – Virtual Machine Introspection</vt:lpstr>
      <vt:lpstr>VMI Uses</vt:lpstr>
      <vt:lpstr>Where to start?  </vt:lpstr>
      <vt:lpstr>What’s a Process?</vt:lpstr>
      <vt:lpstr>In Memory Process Detection</vt:lpstr>
      <vt:lpstr>Process Detection</vt:lpstr>
      <vt:lpstr>PowerPoint Presentation</vt:lpstr>
      <vt:lpstr>64bit Process Detection</vt:lpstr>
      <vt:lpstr>64bit Process Detection Integrity</vt:lpstr>
      <vt:lpstr>X64 Self MAP – BSD “recursive” PD entry </vt:lpstr>
      <vt:lpstr>X64 Kernel Virtual Address Space http://www.codemachine.com/article_x64kvas.html</vt:lpstr>
      <vt:lpstr>Self Map detection Windows AMD64</vt:lpstr>
      <vt:lpstr>PFN FTW Trick! (or Defensive exploit!!)</vt:lpstr>
      <vt:lpstr>These are the BITs your looking for…</vt:lpstr>
      <vt:lpstr>Base PageTable offsets</vt:lpstr>
      <vt:lpstr>These are the OFFSETS your looking for.</vt:lpstr>
      <vt:lpstr>Self Map Detection Attacks</vt:lpstr>
      <vt:lpstr>Implementation (basically in 1 line)</vt:lpstr>
      <vt:lpstr>PowerPoint Presentation</vt:lpstr>
      <vt:lpstr>Detected Memory Runs</vt:lpstr>
      <vt:lpstr>Good start for process detection</vt:lpstr>
      <vt:lpstr>CPU support for Hypervisors</vt:lpstr>
      <vt:lpstr>Hypervisor Page tables</vt:lpstr>
      <vt:lpstr>Shadow Paging</vt:lpstr>
      <vt:lpstr>Nested paging</vt:lpstr>
      <vt:lpstr>We’re doing the impossible!</vt:lpstr>
      <vt:lpstr>Intel VM spec</vt:lpstr>
      <vt:lpstr>VM Entry/Exit </vt:lpstr>
      <vt:lpstr>VMCS context only (guest register state)</vt:lpstr>
      <vt:lpstr>Current challenges</vt:lpstr>
      <vt:lpstr>Hypervisor as an application</vt:lpstr>
      <vt:lpstr>Demo’s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in this area of the Title slide</dc:title>
  <dc:creator>Shane Macaulay</dc:creator>
  <cp:lastModifiedBy>Shane Macaulay (Ioactive Inc)</cp:lastModifiedBy>
  <cp:revision>328</cp:revision>
  <dcterms:created xsi:type="dcterms:W3CDTF">2014-07-07T20:25:39Z</dcterms:created>
  <dcterms:modified xsi:type="dcterms:W3CDTF">2015-10-25T00:48:35Z</dcterms:modified>
</cp:coreProperties>
</file>